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8" r:id="rId3"/>
    <p:sldId id="272" r:id="rId4"/>
    <p:sldId id="263" r:id="rId5"/>
    <p:sldId id="264" r:id="rId6"/>
    <p:sldId id="265" r:id="rId7"/>
    <p:sldId id="269" r:id="rId8"/>
    <p:sldId id="266" r:id="rId9"/>
    <p:sldId id="267" r:id="rId1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31" autoAdjust="0"/>
    <p:restoredTop sz="94660"/>
  </p:normalViewPr>
  <p:slideViewPr>
    <p:cSldViewPr>
      <p:cViewPr varScale="1">
        <p:scale>
          <a:sx n="75" d="100"/>
          <a:sy n="75" d="100"/>
        </p:scale>
        <p:origin x="1048"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hu-HU"/>
              <a:t>Mintacím szerkesztése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a:t>Alcím mintájának szerkesztése</a:t>
            </a:r>
            <a:endParaRPr lang="en-US" dirty="0"/>
          </a:p>
        </p:txBody>
      </p:sp>
      <p:sp>
        <p:nvSpPr>
          <p:cNvPr id="4" name="Date Placeholder 3"/>
          <p:cNvSpPr>
            <a:spLocks noGrp="1"/>
          </p:cNvSpPr>
          <p:nvPr>
            <p:ph type="dt" sz="half" idx="10"/>
          </p:nvPr>
        </p:nvSpPr>
        <p:spPr/>
        <p:txBody>
          <a:bodyPr/>
          <a:lstStyle/>
          <a:p>
            <a:fld id="{9ED96251-6A56-489B-AD43-139E35ADD080}" type="datetimeFigureOut">
              <a:rPr lang="cs-CZ" smtClean="0"/>
              <a:t>24.02.2021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500F44D-64FA-4C51-BC56-C5AC5621329C}" type="slidenum">
              <a:rPr lang="cs-CZ" smtClean="0"/>
              <a:t>‹#›</a:t>
            </a:fld>
            <a:endParaRPr lang="cs-CZ"/>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a:p>
        </p:txBody>
      </p:sp>
      <p:sp>
        <p:nvSpPr>
          <p:cNvPr id="3" name="Vertical Text Placeholder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p:cNvSpPr>
            <a:spLocks noGrp="1"/>
          </p:cNvSpPr>
          <p:nvPr>
            <p:ph type="dt" sz="half" idx="10"/>
          </p:nvPr>
        </p:nvSpPr>
        <p:spPr/>
        <p:txBody>
          <a:bodyPr/>
          <a:lstStyle/>
          <a:p>
            <a:fld id="{9ED96251-6A56-489B-AD43-139E35ADD080}" type="datetimeFigureOut">
              <a:rPr lang="cs-CZ" smtClean="0"/>
              <a:t>24.02.2021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500F44D-64FA-4C51-BC56-C5AC5621329C}"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hu-HU"/>
              <a:t>Mintacím szerkesztése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9ED96251-6A56-489B-AD43-139E35ADD080}" type="datetimeFigureOut">
              <a:rPr lang="cs-CZ" smtClean="0"/>
              <a:t>24.02.2021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500F44D-64FA-4C51-BC56-C5AC5621329C}"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a:p>
        </p:txBody>
      </p:sp>
      <p:sp>
        <p:nvSpPr>
          <p:cNvPr id="3" name="Content Placeholder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p:cNvSpPr>
            <a:spLocks noGrp="1"/>
          </p:cNvSpPr>
          <p:nvPr>
            <p:ph type="dt" sz="half" idx="10"/>
          </p:nvPr>
        </p:nvSpPr>
        <p:spPr/>
        <p:txBody>
          <a:bodyPr/>
          <a:lstStyle/>
          <a:p>
            <a:fld id="{9ED96251-6A56-489B-AD43-139E35ADD080}" type="datetimeFigureOut">
              <a:rPr lang="cs-CZ" smtClean="0"/>
              <a:t>24.02.2021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500F44D-64FA-4C51-BC56-C5AC5621329C}"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hu-HU"/>
              <a:t>Mintacím szerkesztése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p:txBody>
          <a:bodyPr/>
          <a:lstStyle/>
          <a:p>
            <a:fld id="{9ED96251-6A56-489B-AD43-139E35ADD080}" type="datetimeFigureOut">
              <a:rPr lang="cs-CZ" smtClean="0"/>
              <a:t>24.02.2021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500F44D-64FA-4C51-BC56-C5AC5621329C}" type="slidenum">
              <a:rPr lang="cs-CZ" smtClean="0"/>
              <a:t>‹#›</a:t>
            </a:fld>
            <a:endParaRPr lang="cs-CZ"/>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Date Placeholder 4"/>
          <p:cNvSpPr>
            <a:spLocks noGrp="1"/>
          </p:cNvSpPr>
          <p:nvPr>
            <p:ph type="dt" sz="half" idx="10"/>
          </p:nvPr>
        </p:nvSpPr>
        <p:spPr/>
        <p:txBody>
          <a:bodyPr/>
          <a:lstStyle/>
          <a:p>
            <a:fld id="{9ED96251-6A56-489B-AD43-139E35ADD080}" type="datetimeFigureOut">
              <a:rPr lang="cs-CZ" smtClean="0"/>
              <a:t>24.02.2021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500F44D-64FA-4C51-BC56-C5AC5621329C}"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u-HU"/>
              <a:t>Mintacím szerkesztése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7" name="Date Placeholder 6"/>
          <p:cNvSpPr>
            <a:spLocks noGrp="1"/>
          </p:cNvSpPr>
          <p:nvPr>
            <p:ph type="dt" sz="half" idx="10"/>
          </p:nvPr>
        </p:nvSpPr>
        <p:spPr/>
        <p:txBody>
          <a:bodyPr/>
          <a:lstStyle/>
          <a:p>
            <a:fld id="{9ED96251-6A56-489B-AD43-139E35ADD080}" type="datetimeFigureOut">
              <a:rPr lang="cs-CZ" smtClean="0"/>
              <a:t>24.02.2021</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8500F44D-64FA-4C51-BC56-C5AC5621329C}" type="slidenum">
              <a:rPr lang="cs-CZ" smtClean="0"/>
              <a:t>‹#›</a:t>
            </a:fld>
            <a:endParaRPr lang="cs-CZ"/>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a:p>
        </p:txBody>
      </p:sp>
      <p:sp>
        <p:nvSpPr>
          <p:cNvPr id="3" name="Date Placeholder 2"/>
          <p:cNvSpPr>
            <a:spLocks noGrp="1"/>
          </p:cNvSpPr>
          <p:nvPr>
            <p:ph type="dt" sz="half" idx="10"/>
          </p:nvPr>
        </p:nvSpPr>
        <p:spPr/>
        <p:txBody>
          <a:bodyPr/>
          <a:lstStyle/>
          <a:p>
            <a:fld id="{9ED96251-6A56-489B-AD43-139E35ADD080}" type="datetimeFigureOut">
              <a:rPr lang="cs-CZ" smtClean="0"/>
              <a:t>24.02.2021</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8500F44D-64FA-4C51-BC56-C5AC5621329C}"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96251-6A56-489B-AD43-139E35ADD080}" type="datetimeFigureOut">
              <a:rPr lang="cs-CZ" smtClean="0"/>
              <a:t>24.02.2021</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8500F44D-64FA-4C51-BC56-C5AC5621329C}"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hu-HU"/>
              <a:t>Mintacím szerkesztése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ate Placeholder 4"/>
          <p:cNvSpPr>
            <a:spLocks noGrp="1"/>
          </p:cNvSpPr>
          <p:nvPr>
            <p:ph type="dt" sz="half" idx="10"/>
          </p:nvPr>
        </p:nvSpPr>
        <p:spPr/>
        <p:txBody>
          <a:bodyPr/>
          <a:lstStyle/>
          <a:p>
            <a:fld id="{9ED96251-6A56-489B-AD43-139E35ADD080}" type="datetimeFigureOut">
              <a:rPr lang="cs-CZ" smtClean="0"/>
              <a:t>24.02.2021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500F44D-64FA-4C51-BC56-C5AC5621329C}" type="slidenum">
              <a:rPr lang="cs-CZ" smtClean="0"/>
              <a:t>‹#›</a:t>
            </a:fld>
            <a:endParaRPr lang="cs-CZ"/>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hu-HU"/>
              <a:t>Mintacím szerkesztése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a:t>Kép beszúrásához kattintson az ikonra</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ate Placeholder 4"/>
          <p:cNvSpPr>
            <a:spLocks noGrp="1"/>
          </p:cNvSpPr>
          <p:nvPr>
            <p:ph type="dt" sz="half" idx="10"/>
          </p:nvPr>
        </p:nvSpPr>
        <p:spPr/>
        <p:txBody>
          <a:bodyPr/>
          <a:lstStyle/>
          <a:p>
            <a:fld id="{9ED96251-6A56-489B-AD43-139E35ADD080}" type="datetimeFigureOut">
              <a:rPr lang="cs-CZ" smtClean="0"/>
              <a:t>24.02.2021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500F44D-64FA-4C51-BC56-C5AC5621329C}"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hu-HU"/>
              <a:t>Mintacím szerkesztése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ED96251-6A56-489B-AD43-139E35ADD080}" type="datetimeFigureOut">
              <a:rPr lang="cs-CZ" smtClean="0"/>
              <a:t>24.02.2021</a:t>
            </a:fld>
            <a:endParaRPr lang="cs-CZ"/>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cs-CZ"/>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8500F44D-64FA-4C51-BC56-C5AC5621329C}"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Lelkes.phd@gmail.com"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85800" y="1340768"/>
            <a:ext cx="7772400" cy="2200275"/>
          </a:xfrm>
        </p:spPr>
        <p:txBody>
          <a:bodyPr anchor="b">
            <a:normAutofit/>
          </a:bodyPr>
          <a:lstStyle/>
          <a:p>
            <a:pPr>
              <a:lnSpc>
                <a:spcPct val="90000"/>
              </a:lnSpc>
            </a:pPr>
            <a:r>
              <a:rPr lang="hu-HU" sz="3700" dirty="0"/>
              <a:t>Hogyan érintette a nőket a koronavírus világjárvány a világban, Magyarországon és szlovákiában – 2. rész</a:t>
            </a:r>
            <a:endParaRPr lang="cs-CZ" sz="3700" dirty="0"/>
          </a:p>
        </p:txBody>
      </p:sp>
      <p:sp>
        <p:nvSpPr>
          <p:cNvPr id="7" name="Text Placeholder 2">
            <a:extLst>
              <a:ext uri="{FF2B5EF4-FFF2-40B4-BE49-F238E27FC236}">
                <a16:creationId xmlns:a16="http://schemas.microsoft.com/office/drawing/2014/main" id="{6A40BB5D-15D5-4986-BA72-8434720E9046}"/>
              </a:ext>
            </a:extLst>
          </p:cNvPr>
          <p:cNvSpPr>
            <a:spLocks noGrp="1"/>
          </p:cNvSpPr>
          <p:nvPr>
            <p:ph type="body" idx="1"/>
          </p:nvPr>
        </p:nvSpPr>
        <p:spPr>
          <a:xfrm>
            <a:off x="722313" y="4626864"/>
            <a:ext cx="7772400" cy="1500187"/>
          </a:xfrm>
        </p:spPr>
        <p:txBody>
          <a:bodyPr/>
          <a:lstStyle/>
          <a:p>
            <a:r>
              <a:rPr lang="hu-HU" dirty="0"/>
              <a:t>Lelkes Gábor, PhD.</a:t>
            </a:r>
          </a:p>
          <a:p>
            <a:r>
              <a:rPr lang="hu-HU" dirty="0"/>
              <a:t>Dunaszerdahely, Szlovákia</a:t>
            </a:r>
            <a:endParaRPr lang="en-US" dirty="0"/>
          </a:p>
        </p:txBody>
      </p:sp>
    </p:spTree>
    <p:extLst>
      <p:ext uri="{BB962C8B-B14F-4D97-AF65-F5344CB8AC3E}">
        <p14:creationId xmlns:p14="http://schemas.microsoft.com/office/powerpoint/2010/main" val="582160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395536" y="404664"/>
            <a:ext cx="8424936" cy="6192688"/>
          </a:xfrm>
        </p:spPr>
        <p:txBody>
          <a:bodyPr>
            <a:noAutofit/>
          </a:bodyPr>
          <a:lstStyle/>
          <a:p>
            <a:r>
              <a:rPr lang="hu-HU" sz="2000" dirty="0"/>
              <a:t>A </a:t>
            </a:r>
            <a:r>
              <a:rPr lang="hu-HU" sz="2000" dirty="0" err="1"/>
              <a:t>McKinsey</a:t>
            </a:r>
            <a:r>
              <a:rPr lang="hu-HU" sz="2000" dirty="0"/>
              <a:t> Global Institute nyáron tette közzé </a:t>
            </a:r>
            <a:r>
              <a:rPr lang="hu-HU" sz="2000" b="1" dirty="0"/>
              <a:t>jelentését,</a:t>
            </a:r>
            <a:r>
              <a:rPr lang="hu-HU" sz="2000" dirty="0"/>
              <a:t> amelyben azt vizsgálták, </a:t>
            </a:r>
            <a:r>
              <a:rPr lang="hu-HU" sz="2000" dirty="0">
                <a:solidFill>
                  <a:srgbClr val="00B0F0"/>
                </a:solidFill>
              </a:rPr>
              <a:t>hogyan hatott a koronavírus-járvány a nemek közti egyenlőségre</a:t>
            </a:r>
            <a:r>
              <a:rPr lang="hu-HU" sz="2000" dirty="0"/>
              <a:t>. Az eredmény nem túl bíztató: jelentősen visszavetette ugyanis a világjárvány például a nők munkalehetőségeit és azt a fejlődést, ami jellemezte eddig a nemek közti egyenlőségre irányuló törekvéseket. Azt sokat hallhattuk a </a:t>
            </a:r>
            <a:r>
              <a:rPr lang="hu-HU" sz="2000" dirty="0" err="1"/>
              <a:t>pandémia</a:t>
            </a:r>
            <a:r>
              <a:rPr lang="hu-HU" sz="2000" dirty="0"/>
              <a:t> kezdete óta, hogy </a:t>
            </a:r>
            <a:r>
              <a:rPr lang="hu-HU" sz="2000" dirty="0">
                <a:solidFill>
                  <a:srgbClr val="FF0000"/>
                </a:solidFill>
              </a:rPr>
              <a:t>a nők állnak a frontvonalban</a:t>
            </a:r>
            <a:r>
              <a:rPr lang="hu-HU" sz="2000" dirty="0"/>
              <a:t>, ahogy azt is, a nők esetében </a:t>
            </a:r>
            <a:r>
              <a:rPr lang="hu-HU" sz="2000" dirty="0">
                <a:solidFill>
                  <a:srgbClr val="FF0000"/>
                </a:solidFill>
              </a:rPr>
              <a:t>nagyobb a kockázata annak, hogy elveszítik a munkájukat</a:t>
            </a:r>
            <a:r>
              <a:rPr lang="hu-HU" sz="2000" dirty="0"/>
              <a:t>. A járvány ugyanis nagyobb arányban sújtotta azokat az iparágakat, amelyekben több nő dolgozik, így akár a vendéglátást, vagy a szállodaipart. </a:t>
            </a:r>
          </a:p>
          <a:p>
            <a:r>
              <a:rPr lang="hu-HU" sz="2000" dirty="0"/>
              <a:t>A tanácsadó szakértői számszerűsítették is ezt a kockázatot: a kutatás szerint a nők esetében majdnem </a:t>
            </a:r>
            <a:r>
              <a:rPr lang="hu-HU" sz="2000" dirty="0">
                <a:solidFill>
                  <a:srgbClr val="FF0000"/>
                </a:solidFill>
              </a:rPr>
              <a:t>kétszer akkora a kockázata annak, hogy elveszítik az állásukat</a:t>
            </a:r>
            <a:r>
              <a:rPr lang="hu-HU" sz="2000" dirty="0"/>
              <a:t>: a McKinsey szerint a női foglalkoztatás 4,5 százalékát sodorta veszélybe a járvány. A világ munkavállalóinak 39 százalékát teszik ki nők, és az elveszített munkahelyek 54 százalékát töltötték be nők. A jövőre nézve ugyanakkor az is kockázatot jelent, hogy a munkájukat elveszítő nők egy része a fizetett munka helyett nem fizetett (háztartási) munkát végezhet a jövőben - ez visszavetheti a két nem közötti egyenlőséget is.</a:t>
            </a:r>
            <a:endParaRPr lang="cs-CZ" sz="2000" dirty="0"/>
          </a:p>
        </p:txBody>
      </p:sp>
    </p:spTree>
    <p:extLst>
      <p:ext uri="{BB962C8B-B14F-4D97-AF65-F5344CB8AC3E}">
        <p14:creationId xmlns:p14="http://schemas.microsoft.com/office/powerpoint/2010/main" val="3833614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BB638E2-F4C1-412D-A67E-7681BE819D0C}"/>
              </a:ext>
            </a:extLst>
          </p:cNvPr>
          <p:cNvPicPr>
            <a:picLocks noChangeAspect="1"/>
          </p:cNvPicPr>
          <p:nvPr/>
        </p:nvPicPr>
        <p:blipFill>
          <a:blip r:embed="rId2"/>
          <a:stretch>
            <a:fillRect/>
          </a:stretch>
        </p:blipFill>
        <p:spPr>
          <a:xfrm>
            <a:off x="1143000" y="404664"/>
            <a:ext cx="6453336" cy="6453336"/>
          </a:xfrm>
          <a:prstGeom prst="rect">
            <a:avLst/>
          </a:prstGeom>
        </p:spPr>
      </p:pic>
    </p:spTree>
    <p:extLst>
      <p:ext uri="{BB962C8B-B14F-4D97-AF65-F5344CB8AC3E}">
        <p14:creationId xmlns:p14="http://schemas.microsoft.com/office/powerpoint/2010/main" val="229908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cs-CZ" dirty="0"/>
              <a:t>1.TÁVOKTATÁS</a:t>
            </a:r>
          </a:p>
        </p:txBody>
      </p:sp>
      <p:sp>
        <p:nvSpPr>
          <p:cNvPr id="3" name="Tartalom helye 2"/>
          <p:cNvSpPr>
            <a:spLocks noGrp="1"/>
          </p:cNvSpPr>
          <p:nvPr>
            <p:ph idx="1"/>
          </p:nvPr>
        </p:nvSpPr>
        <p:spPr/>
        <p:txBody>
          <a:bodyPr/>
          <a:lstStyle/>
          <a:p>
            <a:r>
              <a:rPr lang="hu-HU" dirty="0"/>
              <a:t>Járvány miatt a gyermekek otthon tanulnak, és legnagyobb segítségük a szülő</a:t>
            </a:r>
          </a:p>
          <a:p>
            <a:r>
              <a:rPr lang="hu-HU" dirty="0"/>
              <a:t>A szülők közül főként a nők veszik ki a feladatukat, valószínű hogy amiatt, mert nagyobb többségük van otthon </a:t>
            </a:r>
            <a:r>
              <a:rPr lang="hu-HU" dirty="0" err="1"/>
              <a:t>homeoffice-ban</a:t>
            </a:r>
            <a:endParaRPr lang="hu-HU" dirty="0"/>
          </a:p>
          <a:p>
            <a:r>
              <a:rPr lang="hu-HU" dirty="0"/>
              <a:t>Az iskoláskorú gyerekkel élő szülők majdnem kétharmada arról számolt be, hogy az iskolák bezárása előtti időszakhoz képest több időt tölt gyereke(i) iskolai előrehaladásának segítségével</a:t>
            </a:r>
          </a:p>
          <a:p>
            <a:r>
              <a:rPr lang="hu-HU" dirty="0"/>
              <a:t>leginkább azok számára jelentett nagymértékű terhelést, akiknek van 14 éves vagy fiatalabb iskolás gyereke</a:t>
            </a:r>
            <a:endParaRPr lang="cs-CZ" dirty="0"/>
          </a:p>
        </p:txBody>
      </p:sp>
    </p:spTree>
    <p:extLst>
      <p:ext uri="{BB962C8B-B14F-4D97-AF65-F5344CB8AC3E}">
        <p14:creationId xmlns:p14="http://schemas.microsoft.com/office/powerpoint/2010/main" val="155792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2.</a:t>
            </a:r>
            <a:r>
              <a:rPr lang="cs-CZ" dirty="0"/>
              <a:t> TÁVOKTATÁS</a:t>
            </a:r>
          </a:p>
        </p:txBody>
      </p:sp>
      <p:sp>
        <p:nvSpPr>
          <p:cNvPr id="3" name="Tartalom helye 2"/>
          <p:cNvSpPr>
            <a:spLocks noGrp="1"/>
          </p:cNvSpPr>
          <p:nvPr>
            <p:ph idx="1"/>
          </p:nvPr>
        </p:nvSpPr>
        <p:spPr/>
        <p:txBody>
          <a:bodyPr/>
          <a:lstStyle/>
          <a:p>
            <a:r>
              <a:rPr lang="hu-HU" dirty="0"/>
              <a:t>A leghátrányosabb helyzetű gyerekeket oktató iskolák harmadában a gyerekek több mint fele lemorzsolódott a digitális oktatásra való átállás során. A lemorzsolódás minimális volt a hátrányos helyzetű gyerekeket nem, vagy csak kis arányban oktató iskolák körében</a:t>
            </a:r>
          </a:p>
          <a:p>
            <a:r>
              <a:rPr lang="hu-HU" dirty="0"/>
              <a:t>A lemorzsolódás legfőbb oka a megfelelő infrastruktúra (számítógép- és internetes hozzáférés) hiánya az otthoni környezetben, de fajsúlyos volt a tanulásra alkalmas tér hiánya, az önálló tanulás készségének hiánya, valamint az, hogy a szülők nem tudták érdemben segíteni gyermekeiket</a:t>
            </a:r>
            <a:endParaRPr lang="cs-CZ" dirty="0"/>
          </a:p>
        </p:txBody>
      </p:sp>
    </p:spTree>
    <p:extLst>
      <p:ext uri="{BB962C8B-B14F-4D97-AF65-F5344CB8AC3E}">
        <p14:creationId xmlns:p14="http://schemas.microsoft.com/office/powerpoint/2010/main" val="4253949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3.</a:t>
            </a:r>
            <a:r>
              <a:rPr lang="cs-CZ" dirty="0"/>
              <a:t> TÁVOKTATÁS</a:t>
            </a:r>
          </a:p>
        </p:txBody>
      </p:sp>
      <p:sp>
        <p:nvSpPr>
          <p:cNvPr id="3" name="Tartalom helye 2"/>
          <p:cNvSpPr>
            <a:spLocks noGrp="1"/>
          </p:cNvSpPr>
          <p:nvPr>
            <p:ph idx="1"/>
          </p:nvPr>
        </p:nvSpPr>
        <p:spPr>
          <a:xfrm>
            <a:off x="457200" y="1600200"/>
            <a:ext cx="8507288" cy="5213176"/>
          </a:xfrm>
        </p:spPr>
        <p:txBody>
          <a:bodyPr>
            <a:normAutofit lnSpcReduction="10000"/>
          </a:bodyPr>
          <a:lstStyle/>
          <a:p>
            <a:r>
              <a:rPr lang="cs-CZ" dirty="0"/>
              <a:t>Rekordszámú gyermek és fiatal nem jár iskolába vagy egyetemre a kormányok által elrendelt iskolabezárások miatt, amellyel a koronavírus terjedését igyekeznek lassítani.</a:t>
            </a:r>
          </a:p>
          <a:p>
            <a:r>
              <a:rPr lang="cs-CZ" dirty="0"/>
              <a:t> Az UNESCO megfigyelése szerint 56 országban zárták be az iskolákat országszerte, ami több mint 516,6 millió gyermeket és fiatalt érint. További 17 országban csak bizonyos helyeken zártak be iskolákat, és ha ez országszerte megtörténik, további több száz millió tanuló oktatásában támadhatnak nehézségek.</a:t>
            </a:r>
          </a:p>
          <a:p>
            <a:r>
              <a:rPr lang="cs-CZ" dirty="0"/>
              <a:t>A jelenség és a válságkezelés hosszú távú társadalmi hatásait is érdemes számba venni, hiszen pl. egy teljes generáció éli meg mindennapos tapasztalatként, hogy </a:t>
            </a:r>
            <a:r>
              <a:rPr lang="cs-CZ" dirty="0">
                <a:solidFill>
                  <a:srgbClr val="FF0000"/>
                </a:solidFill>
              </a:rPr>
              <a:t>ha megoldandó helyzet van, akkor a nők húzzák a rövidebbet és ez mindenki számára természetes (a nők sem lázadnak).</a:t>
            </a:r>
          </a:p>
        </p:txBody>
      </p:sp>
    </p:spTree>
    <p:extLst>
      <p:ext uri="{BB962C8B-B14F-4D97-AF65-F5344CB8AC3E}">
        <p14:creationId xmlns:p14="http://schemas.microsoft.com/office/powerpoint/2010/main" val="3150201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Koronavírus Szlovákiában </a:t>
            </a:r>
            <a:endParaRPr lang="cs-CZ" dirty="0"/>
          </a:p>
        </p:txBody>
      </p:sp>
      <p:sp>
        <p:nvSpPr>
          <p:cNvPr id="3" name="Tartalom helye 2"/>
          <p:cNvSpPr>
            <a:spLocks noGrp="1"/>
          </p:cNvSpPr>
          <p:nvPr>
            <p:ph idx="1"/>
          </p:nvPr>
        </p:nvSpPr>
        <p:spPr>
          <a:xfrm>
            <a:off x="457200" y="1600200"/>
            <a:ext cx="8229600" cy="5257800"/>
          </a:xfrm>
        </p:spPr>
        <p:txBody>
          <a:bodyPr>
            <a:normAutofit/>
          </a:bodyPr>
          <a:lstStyle/>
          <a:p>
            <a:r>
              <a:rPr lang="hu-HU" dirty="0"/>
              <a:t>2020. tavasza óta az európai kormányok karanténintézkedéseket vezettek be a COVID-19 járvány miatt. Ezek az intézkedések radikális változásokat hoztak a szlovákiai nők életkörülményeiben is.</a:t>
            </a:r>
          </a:p>
          <a:p>
            <a:r>
              <a:rPr lang="hu-HU" dirty="0"/>
              <a:t>Változásokat hozott a mindennapi életben és szolgáltatási korlátokat, a családban és háztartásban egyaránt</a:t>
            </a:r>
          </a:p>
          <a:p>
            <a:r>
              <a:rPr lang="hu-HU" dirty="0"/>
              <a:t>Egyrészt a munkaerő- vagy szolgáltatási piacokat befolyásoló tényezőként érzékeljük ezeket, másrészt fontos kiemelni, hogy nagy hatással voltak (és lesznek) a nők életminőségére</a:t>
            </a:r>
          </a:p>
          <a:p>
            <a:r>
              <a:rPr lang="hu-HU" dirty="0"/>
              <a:t>A válság hatása soha nem semleges, és a COVID-19 sem kivétel</a:t>
            </a:r>
          </a:p>
          <a:p>
            <a:r>
              <a:rPr lang="hu-HU" dirty="0"/>
              <a:t>Egyedi megoldás a </a:t>
            </a:r>
            <a:r>
              <a:rPr lang="hu-HU" dirty="0">
                <a:solidFill>
                  <a:srgbClr val="FF0000"/>
                </a:solidFill>
              </a:rPr>
              <a:t>családtag-gondozási juttatás</a:t>
            </a:r>
            <a:endParaRPr lang="cs-CZ" dirty="0">
              <a:solidFill>
                <a:srgbClr val="FF0000"/>
              </a:solidFill>
            </a:endParaRPr>
          </a:p>
        </p:txBody>
      </p:sp>
    </p:spTree>
    <p:extLst>
      <p:ext uri="{BB962C8B-B14F-4D97-AF65-F5344CB8AC3E}">
        <p14:creationId xmlns:p14="http://schemas.microsoft.com/office/powerpoint/2010/main" val="3803208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Korlátozások Szlovákiában </a:t>
            </a:r>
            <a:endParaRPr lang="cs-CZ" dirty="0"/>
          </a:p>
        </p:txBody>
      </p:sp>
      <p:sp>
        <p:nvSpPr>
          <p:cNvPr id="3" name="Tartalom helye 2"/>
          <p:cNvSpPr>
            <a:spLocks noGrp="1"/>
          </p:cNvSpPr>
          <p:nvPr>
            <p:ph idx="1"/>
          </p:nvPr>
        </p:nvSpPr>
        <p:spPr/>
        <p:txBody>
          <a:bodyPr>
            <a:normAutofit fontScale="92500"/>
          </a:bodyPr>
          <a:lstStyle/>
          <a:p>
            <a:r>
              <a:rPr lang="hu-HU" dirty="0"/>
              <a:t>Főként a nőket érinti a korlátozás jelenleg Szlovákiában</a:t>
            </a:r>
          </a:p>
          <a:p>
            <a:r>
              <a:rPr lang="hu-HU" dirty="0"/>
              <a:t>Több mint 2 hónapja tartanak jelenleg a szigorú korlátozások, mindennemű szolgáltatást bezártak (manikűr, pedikűr, fodrászat, kozmetika), ahol főként nők estek el munkájuktól.</a:t>
            </a:r>
          </a:p>
          <a:p>
            <a:r>
              <a:rPr lang="hu-HU" dirty="0"/>
              <a:t>Valamint jelenleg, minden bolt zárva tart, csak élelmiszer, drogéria és gyógyszer vásárolható hagyományos offline boltban (minden egyéb kiskereskedés - ahol döntő hányadban nők voltak foglalkoztatva -  zárva tart 2020 decemberétől)</a:t>
            </a:r>
          </a:p>
          <a:p>
            <a:r>
              <a:rPr lang="hu-HU" dirty="0"/>
              <a:t>Szlovákiában a nők </a:t>
            </a:r>
            <a:r>
              <a:rPr lang="cs-CZ" dirty="0"/>
              <a:t>69,3 %-a h</a:t>
            </a:r>
            <a:r>
              <a:rPr lang="hu-HU" dirty="0"/>
              <a:t>omeoffice-ban dolgozik</a:t>
            </a:r>
          </a:p>
          <a:p>
            <a:r>
              <a:rPr lang="cs-CZ" dirty="0"/>
              <a:t>Belátható időn belül nem látni a nyitás lehetőségét, ugyanis az ország világelső lett a Covid-19 terjedését és a halálesetek számát tekintve. 1 millió lakosra vetítve megelőzzük Portugáliát, viszont ott alkonyuló tendenciát mutat a fertőzés.</a:t>
            </a:r>
          </a:p>
          <a:p>
            <a:endParaRPr lang="cs-CZ" dirty="0"/>
          </a:p>
          <a:p>
            <a:endParaRPr lang="hu-HU" dirty="0"/>
          </a:p>
        </p:txBody>
      </p:sp>
    </p:spTree>
    <p:extLst>
      <p:ext uri="{BB962C8B-B14F-4D97-AF65-F5344CB8AC3E}">
        <p14:creationId xmlns:p14="http://schemas.microsoft.com/office/powerpoint/2010/main" val="1891448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722313" y="2362200"/>
            <a:ext cx="7772400" cy="2200275"/>
          </a:xfrm>
        </p:spPr>
        <p:txBody>
          <a:bodyPr anchor="b">
            <a:normAutofit fontScale="90000"/>
          </a:bodyPr>
          <a:lstStyle/>
          <a:p>
            <a:pPr>
              <a:lnSpc>
                <a:spcPct val="90000"/>
              </a:lnSpc>
            </a:pPr>
            <a:r>
              <a:rPr lang="hu-HU" sz="3700" dirty="0"/>
              <a:t>Köszönöm szépen a figyelmet</a:t>
            </a:r>
            <a:r>
              <a:rPr lang="cs-CZ" sz="3700" dirty="0"/>
              <a:t>!</a:t>
            </a:r>
            <a:br>
              <a:rPr lang="cs-CZ" sz="3700" dirty="0"/>
            </a:br>
            <a:r>
              <a:rPr lang="cs-CZ" sz="3700" dirty="0"/>
              <a:t>Jó egészséget kívánok mindenkinek!</a:t>
            </a:r>
            <a:br>
              <a:rPr lang="cs-CZ" sz="3700" dirty="0"/>
            </a:br>
            <a:br>
              <a:rPr lang="cs-CZ" sz="3700" dirty="0"/>
            </a:br>
            <a:endParaRPr lang="cs-CZ" sz="3700" dirty="0"/>
          </a:p>
        </p:txBody>
      </p:sp>
      <p:sp>
        <p:nvSpPr>
          <p:cNvPr id="7" name="Text Placeholder 2">
            <a:extLst>
              <a:ext uri="{FF2B5EF4-FFF2-40B4-BE49-F238E27FC236}">
                <a16:creationId xmlns:a16="http://schemas.microsoft.com/office/drawing/2014/main" id="{247A6FEC-2A20-4FB0-8EB6-938ADAAB1379}"/>
              </a:ext>
            </a:extLst>
          </p:cNvPr>
          <p:cNvSpPr>
            <a:spLocks noGrp="1"/>
          </p:cNvSpPr>
          <p:nvPr>
            <p:ph type="body" idx="1"/>
          </p:nvPr>
        </p:nvSpPr>
        <p:spPr>
          <a:xfrm>
            <a:off x="722313" y="4626864"/>
            <a:ext cx="7772400" cy="1500187"/>
          </a:xfrm>
        </p:spPr>
        <p:txBody>
          <a:bodyPr/>
          <a:lstStyle/>
          <a:p>
            <a:r>
              <a:rPr lang="hu-HU" dirty="0">
                <a:hlinkClick r:id="rId2"/>
              </a:rPr>
              <a:t>lelkes.phd@gmail.com</a:t>
            </a:r>
            <a:r>
              <a:rPr lang="hu-HU" dirty="0"/>
              <a:t> </a:t>
            </a:r>
            <a:endParaRPr lang="en-US" dirty="0"/>
          </a:p>
        </p:txBody>
      </p:sp>
    </p:spTree>
    <p:extLst>
      <p:ext uri="{BB962C8B-B14F-4D97-AF65-F5344CB8AC3E}">
        <p14:creationId xmlns:p14="http://schemas.microsoft.com/office/powerpoint/2010/main" val="12336265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ilágosság">
  <a:themeElements>
    <a:clrScheme name="Világosság">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Klasszikus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ilágosság">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184</TotalTime>
  <Words>743</Words>
  <Application>Microsoft Office PowerPoint</Application>
  <PresentationFormat>On-screen Show (4:3)</PresentationFormat>
  <Paragraphs>31</Paragraphs>
  <Slides>9</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9</vt:i4>
      </vt:variant>
    </vt:vector>
  </HeadingPairs>
  <TitlesOfParts>
    <vt:vector size="11" baseType="lpstr">
      <vt:lpstr>Arial</vt:lpstr>
      <vt:lpstr>Világosság</vt:lpstr>
      <vt:lpstr>Hogyan érintette a nőket a koronavírus világjárvány a világban, Magyarországon és szlovákiában – 2. rész</vt:lpstr>
      <vt:lpstr>PowerPoint Presentation</vt:lpstr>
      <vt:lpstr>PowerPoint Presentation</vt:lpstr>
      <vt:lpstr>1.TÁVOKTATÁS</vt:lpstr>
      <vt:lpstr>2. TÁVOKTATÁS</vt:lpstr>
      <vt:lpstr>3. TÁVOKTATÁS</vt:lpstr>
      <vt:lpstr>Koronavírus Szlovákiában </vt:lpstr>
      <vt:lpstr>Korlátozások Szlovákiában </vt:lpstr>
      <vt:lpstr>Köszönöm szépen a figyelmet! Jó egészséget kívánok mindenkinek!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Hogyan érintette a nőket a koronavírus világjárvány</dc:title>
  <dc:creator>T-yuk sro</dc:creator>
  <cp:lastModifiedBy>Illés Bercel</cp:lastModifiedBy>
  <cp:revision>19</cp:revision>
  <dcterms:created xsi:type="dcterms:W3CDTF">2021-02-23T19:00:47Z</dcterms:created>
  <dcterms:modified xsi:type="dcterms:W3CDTF">2021-02-24T21:53:40Z</dcterms:modified>
</cp:coreProperties>
</file>